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Inter"/>
      <p:regular r:id="rId16"/>
      <p:bold r:id="rId17"/>
    </p:embeddedFont>
    <p:embeddedFont>
      <p:font typeface="Inter-Regular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Regular-bold.fntdata"/><Relationship Id="rId6" Type="http://schemas.openxmlformats.org/officeDocument/2006/relationships/slide" Target="slides/slide2.xml"/><Relationship Id="rId18" Type="http://schemas.openxmlformats.org/officeDocument/2006/relationships/font" Target="fonts/Inter-Regula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caea7e7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caea7e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ecaea7e76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ecaea7e7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ecae96916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ecae9691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ecae96916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ecae9691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ecae96916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ecae969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ecae96916_0_2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ecae9691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ecaea7e76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ecaea7e7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cae96916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ecae9691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ecae96916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ecae9691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ecae96916_3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ecae9691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1" Type="http://schemas.openxmlformats.org/officeDocument/2006/relationships/image" Target="../media/image5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1037875" y="14338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Objets Connectés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Tom SEITZ - Edern ANNIC</a:t>
            </a:r>
            <a:endParaRPr sz="3500"/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343975" y="3770050"/>
            <a:ext cx="3143400" cy="13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Encadrants: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Yann DOUZE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Roselyne CHOTIN-AVOT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François PECHEUX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" name="Google Shape;59;p12"/>
          <p:cNvSpPr txBox="1"/>
          <p:nvPr>
            <p:ph type="ctrTitle"/>
          </p:nvPr>
        </p:nvSpPr>
        <p:spPr>
          <a:xfrm>
            <a:off x="7410050" y="3933250"/>
            <a:ext cx="1348800" cy="102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EI-SE 5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2020-2021</a:t>
            </a:r>
            <a:endParaRPr sz="1600"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ctrTitle"/>
          </p:nvPr>
        </p:nvSpPr>
        <p:spPr>
          <a:xfrm>
            <a:off x="1424100" y="562700"/>
            <a:ext cx="6295800" cy="115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Conclusions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&amp; difficultés rencontrées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0" y="2019200"/>
            <a:ext cx="898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Pas assez de données pour entraîner les machines learnings, manque d’accuracy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Manque de tests en situation réelle avec un bébé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Parties non traitées: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-Regular"/>
              <a:buChar char="○"/>
            </a:pPr>
            <a:r>
              <a:rPr lang="en" sz="1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Alimentation + optimisation de la batterie</a:t>
            </a:r>
            <a:endParaRPr sz="19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-Regular"/>
              <a:buChar char="○"/>
            </a:pPr>
            <a:r>
              <a:rPr lang="en" sz="1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Mise en place d’interruption lors de détection de mouvements + pleurs pour réveiller le microcontrôleur et envoyer une alerte (temps réel)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1037850" y="95765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75" y="144762"/>
            <a:ext cx="1047072" cy="6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720000" y="1576522"/>
            <a:ext cx="77040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Syndrome de mort subite du nourrisson (SMSN)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Pendant le sommeil</a:t>
            </a:r>
            <a:endParaRPr sz="1800">
              <a:solidFill>
                <a:srgbClr val="000C1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Sans cause medicale apparente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Position du bébé dans le lit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720000" y="3039547"/>
            <a:ext cx="77040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Solution: Doudou connecté: eDoudou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solidFill>
                  <a:srgbClr val="000C18"/>
                </a:solidFill>
                <a:latin typeface="Inter-Regular"/>
                <a:ea typeface="Inter-Regular"/>
                <a:cs typeface="Inter-Regular"/>
                <a:sym typeface="Inter-Regular"/>
              </a:rPr>
              <a:t>Monitoring de la chambre</a:t>
            </a:r>
            <a:endParaRPr sz="1800">
              <a:solidFill>
                <a:srgbClr val="000C1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Machine Learning: Pleurs + Mouvements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Alerte des parents en temps réel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1432675" y="279950"/>
            <a:ext cx="527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 la solution</a:t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28150" y="1064152"/>
            <a:ext cx="5618100" cy="19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401" y="1904893"/>
            <a:ext cx="1400924" cy="5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1857375" y="1614100"/>
            <a:ext cx="21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Arduino nano 33 BLE sense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3" y="1912677"/>
            <a:ext cx="1046013" cy="5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0" y="1614075"/>
            <a:ext cx="199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Module SigFox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411225" y="1156400"/>
            <a:ext cx="152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eDoudou</a:t>
            </a:r>
            <a:endParaRPr b="1" sz="1600">
              <a:solidFill>
                <a:srgbClr val="4A86E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7887" y="3542221"/>
            <a:ext cx="5920500" cy="1513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1631780" y="1989544"/>
            <a:ext cx="469200" cy="3999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230342" y="4164503"/>
            <a:ext cx="242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Monitoring des données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Alerte par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email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274400" y="2554278"/>
            <a:ext cx="407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Analyse et traitement des données en local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Envoie des données toutes les 10 minutes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885" y="3602723"/>
            <a:ext cx="2786874" cy="139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3724208" y="1956955"/>
            <a:ext cx="469200" cy="3999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072" y="1956964"/>
            <a:ext cx="1082875" cy="8127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709000" y="1635175"/>
            <a:ext cx="81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Batterie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175" y="144762"/>
            <a:ext cx="1047072" cy="6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6027025" y="2258524"/>
            <a:ext cx="2994900" cy="151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9">
            <a:alphaModFix/>
          </a:blip>
          <a:srcRect b="32655" l="34794" r="22111" t="11816"/>
          <a:stretch/>
        </p:blipFill>
        <p:spPr>
          <a:xfrm>
            <a:off x="6399688" y="2342238"/>
            <a:ext cx="1702224" cy="86471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 rot="5400000">
            <a:off x="6544050" y="1074350"/>
            <a:ext cx="465000" cy="1707900"/>
          </a:xfrm>
          <a:prstGeom prst="bentArrow">
            <a:avLst>
              <a:gd fmla="val 25000" name="adj1"/>
              <a:gd fmla="val 25000" name="adj2"/>
              <a:gd fmla="val 25000" name="adj3"/>
              <a:gd fmla="val 55999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916925" y="1064150"/>
            <a:ext cx="24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Envoie des data + alertes sur SigFox backend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6191113" y="3869438"/>
            <a:ext cx="1425600" cy="428400"/>
          </a:xfrm>
          <a:prstGeom prst="bentArrow">
            <a:avLst>
              <a:gd fmla="val 32831" name="adj1"/>
              <a:gd fmla="val 30065" name="adj2"/>
              <a:gd fmla="val 34982" name="adj3"/>
              <a:gd fmla="val 44555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191125" y="4260100"/>
            <a:ext cx="2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Mise en place de callbacks vers le cloud d’Ubidots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925" y="3691825"/>
            <a:ext cx="2178858" cy="5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6130975" y="3178388"/>
            <a:ext cx="278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Remise en forme des données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4400" y="1087329"/>
            <a:ext cx="469200" cy="56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4294967295" type="ctrTitle"/>
          </p:nvPr>
        </p:nvSpPr>
        <p:spPr>
          <a:xfrm>
            <a:off x="1822850" y="196400"/>
            <a:ext cx="38757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Schéma Électrique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 rot="-1609367">
            <a:off x="1053073" y="1205191"/>
            <a:ext cx="323700" cy="3090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9" name="Google Shape;109;p15"/>
          <p:cNvSpPr/>
          <p:nvPr/>
        </p:nvSpPr>
        <p:spPr>
          <a:xfrm rot="2926420">
            <a:off x="3900601" y="1498863"/>
            <a:ext cx="242429" cy="2314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7532020" y="3454143"/>
            <a:ext cx="1258475" cy="867164"/>
            <a:chOff x="5495492" y="2095546"/>
            <a:chExt cx="511700" cy="378575"/>
          </a:xfrm>
        </p:grpSpPr>
        <p:sp>
          <p:nvSpPr>
            <p:cNvPr id="112" name="Google Shape;112;p15"/>
            <p:cNvSpPr/>
            <p:nvPr/>
          </p:nvSpPr>
          <p:spPr>
            <a:xfrm>
              <a:off x="5495492" y="2095546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808117" y="2275046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 rot="2466773">
            <a:off x="1394999" y="3011695"/>
            <a:ext cx="449798" cy="42948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" name="Google Shape;115;p15"/>
          <p:cNvSpPr/>
          <p:nvPr/>
        </p:nvSpPr>
        <p:spPr>
          <a:xfrm rot="-1609367">
            <a:off x="5692423" y="323566"/>
            <a:ext cx="323700" cy="3090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" name="Google Shape;116;p15"/>
          <p:cNvSpPr/>
          <p:nvPr/>
        </p:nvSpPr>
        <p:spPr>
          <a:xfrm rot="-1609361">
            <a:off x="7278326" y="2823973"/>
            <a:ext cx="218402" cy="20853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b="43375" l="3241" r="0" t="9908"/>
          <a:stretch/>
        </p:blipFill>
        <p:spPr>
          <a:xfrm rot="5400000">
            <a:off x="1896526" y="2547919"/>
            <a:ext cx="2865984" cy="135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6">
            <a:alphaModFix/>
          </a:blip>
          <a:srcRect b="0" l="0" r="0" t="6646"/>
          <a:stretch/>
        </p:blipFill>
        <p:spPr>
          <a:xfrm>
            <a:off x="4237850" y="1908725"/>
            <a:ext cx="2650849" cy="2056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5"/>
          <p:cNvCxnSpPr/>
          <p:nvPr/>
        </p:nvCxnSpPr>
        <p:spPr>
          <a:xfrm>
            <a:off x="3806825" y="4261394"/>
            <a:ext cx="1510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5"/>
          <p:cNvCxnSpPr/>
          <p:nvPr/>
        </p:nvCxnSpPr>
        <p:spPr>
          <a:xfrm rot="10800000">
            <a:off x="5308525" y="3859375"/>
            <a:ext cx="8700" cy="409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3806825" y="4103380"/>
            <a:ext cx="13344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5"/>
          <p:cNvCxnSpPr/>
          <p:nvPr/>
        </p:nvCxnSpPr>
        <p:spPr>
          <a:xfrm>
            <a:off x="5133066" y="3851975"/>
            <a:ext cx="0" cy="258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6173268" y="3859150"/>
            <a:ext cx="16200" cy="81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/>
          <p:nvPr/>
        </p:nvCxnSpPr>
        <p:spPr>
          <a:xfrm flipH="1">
            <a:off x="2527100" y="4670825"/>
            <a:ext cx="3662700" cy="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5"/>
          <p:cNvCxnSpPr/>
          <p:nvPr/>
        </p:nvCxnSpPr>
        <p:spPr>
          <a:xfrm flipH="1" rot="10800000">
            <a:off x="2526925" y="2393812"/>
            <a:ext cx="8100" cy="228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2534972" y="2393843"/>
            <a:ext cx="249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6364217" y="3808875"/>
            <a:ext cx="24900" cy="106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5"/>
          <p:cNvCxnSpPr/>
          <p:nvPr/>
        </p:nvCxnSpPr>
        <p:spPr>
          <a:xfrm flipH="1">
            <a:off x="2290451" y="4871950"/>
            <a:ext cx="4098600" cy="1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5"/>
          <p:cNvCxnSpPr/>
          <p:nvPr/>
        </p:nvCxnSpPr>
        <p:spPr>
          <a:xfrm flipH="1" rot="10800000">
            <a:off x="2299340" y="4110775"/>
            <a:ext cx="8700" cy="78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2308098" y="4110550"/>
            <a:ext cx="48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5"/>
          <p:cNvSpPr txBox="1"/>
          <p:nvPr/>
        </p:nvSpPr>
        <p:spPr>
          <a:xfrm>
            <a:off x="2340450" y="1104950"/>
            <a:ext cx="184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Arduino nano 33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BLE sense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4237850" y="1276050"/>
            <a:ext cx="31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SigFox Module SFM10R1 Breakout board BRKWS01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1432675" y="872725"/>
            <a:ext cx="6067724" cy="4270775"/>
            <a:chOff x="180825" y="330250"/>
            <a:chExt cx="6067724" cy="4270775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3">
              <a:alphaModFix/>
            </a:blip>
            <a:srcRect b="0" l="0" r="980" t="0"/>
            <a:stretch/>
          </p:blipFill>
          <p:spPr>
            <a:xfrm>
              <a:off x="180825" y="330250"/>
              <a:ext cx="6067723" cy="344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4">
              <a:alphaModFix/>
            </a:blip>
            <a:srcRect b="0" l="551" r="974" t="0"/>
            <a:stretch/>
          </p:blipFill>
          <p:spPr>
            <a:xfrm>
              <a:off x="180825" y="2852425"/>
              <a:ext cx="6067724" cy="174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16"/>
          <p:cNvSpPr txBox="1"/>
          <p:nvPr>
            <p:ph idx="4294967295" type="title"/>
          </p:nvPr>
        </p:nvSpPr>
        <p:spPr>
          <a:xfrm>
            <a:off x="1432675" y="279950"/>
            <a:ext cx="527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Ubidots</a:t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75" y="144762"/>
            <a:ext cx="1047072" cy="6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>
            <p:ph type="ctrTitle"/>
          </p:nvPr>
        </p:nvSpPr>
        <p:spPr>
          <a:xfrm>
            <a:off x="1309250" y="811425"/>
            <a:ext cx="5692800" cy="7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Machines Learning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0" y="1908700"/>
            <a:ext cx="898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ML associé à l’accéléromètre 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ML associé au microphone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Entrainement avec une base de donnée publique de bruit de bébé en pleurs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Char char="●"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Réseaux CNN comme modèle d’apprentissage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>
            <a:off x="4339825" y="2179950"/>
            <a:ext cx="1305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4339825" y="2571750"/>
            <a:ext cx="1305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17"/>
          <p:cNvSpPr txBox="1"/>
          <p:nvPr/>
        </p:nvSpPr>
        <p:spPr>
          <a:xfrm>
            <a:off x="5814400" y="1908700"/>
            <a:ext cx="2985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Mouvements du bébé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Pleurs du bébé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5" y="1448625"/>
            <a:ext cx="4210875" cy="3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-765"/>
          <a:stretch/>
        </p:blipFill>
        <p:spPr>
          <a:xfrm>
            <a:off x="4511600" y="1425925"/>
            <a:ext cx="4348875" cy="3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>
            <p:ph type="ctrTitle"/>
          </p:nvPr>
        </p:nvSpPr>
        <p:spPr>
          <a:xfrm>
            <a:off x="1443850" y="144750"/>
            <a:ext cx="6582900" cy="95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Détection des pleurs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du bébé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00" y="1486100"/>
            <a:ext cx="3934007" cy="3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4">
            <a:alphaModFix/>
          </a:blip>
          <a:srcRect b="1516" l="0" r="0" t="0"/>
          <a:stretch/>
        </p:blipFill>
        <p:spPr>
          <a:xfrm>
            <a:off x="4762450" y="1486100"/>
            <a:ext cx="3305843" cy="3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type="ctrTitle"/>
          </p:nvPr>
        </p:nvSpPr>
        <p:spPr>
          <a:xfrm>
            <a:off x="1464400" y="144750"/>
            <a:ext cx="7275900" cy="98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Détection des mouvements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du bébé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975"/>
            <a:ext cx="7724777" cy="17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7900"/>
            <a:ext cx="4729175" cy="20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75" y="144750"/>
            <a:ext cx="1047072" cy="6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2475" y="221113"/>
            <a:ext cx="1267552" cy="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